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Dosis"/>
      <p:regular r:id="rId14"/>
      <p:bold r:id="rId15"/>
    </p:embeddedFont>
    <p:embeddedFont>
      <p:font typeface="Poppins"/>
      <p:regular r:id="rId16"/>
      <p:bold r:id="rId17"/>
      <p:italic r:id="rId18"/>
      <p:boldItalic r:id="rId19"/>
    </p:embeddedFont>
    <p:embeddedFont>
      <p:font typeface="Poppins Light"/>
      <p:regular r:id="rId20"/>
      <p:bold r:id="rId21"/>
      <p:italic r:id="rId22"/>
      <p:boldItalic r:id="rId23"/>
    </p:embeddedFont>
    <p:embeddedFont>
      <p:font typeface="Poppins Thin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Light-regular.fntdata"/><Relationship Id="rId22" Type="http://schemas.openxmlformats.org/officeDocument/2006/relationships/font" Target="fonts/PoppinsLight-italic.fntdata"/><Relationship Id="rId21" Type="http://schemas.openxmlformats.org/officeDocument/2006/relationships/font" Target="fonts/PoppinsLight-bold.fntdata"/><Relationship Id="rId24" Type="http://schemas.openxmlformats.org/officeDocument/2006/relationships/font" Target="fonts/PoppinsThin-regular.fntdata"/><Relationship Id="rId23" Type="http://schemas.openxmlformats.org/officeDocument/2006/relationships/font" Target="fonts/PoppinsLigh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Thin-italic.fntdata"/><Relationship Id="rId25" Type="http://schemas.openxmlformats.org/officeDocument/2006/relationships/font" Target="fonts/PoppinsThin-bold.fntdata"/><Relationship Id="rId27" Type="http://schemas.openxmlformats.org/officeDocument/2006/relationships/font" Target="fonts/PoppinsThin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Dosis-bold.fntdata"/><Relationship Id="rId14" Type="http://schemas.openxmlformats.org/officeDocument/2006/relationships/font" Target="fonts/Dosis-regular.fntdata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19" Type="http://schemas.openxmlformats.org/officeDocument/2006/relationships/font" Target="fonts/Poppins-boldItalic.fntdata"/><Relationship Id="rId1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ihsm-36I-fE&amp;t=13s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idantsconnect.beta.gouv.fr/static/guides_aidants_connect/Exemple%20de%20mandat%20Aidants%20Connect_french.pdf" TargetMode="External"/><Relationship Id="rId3" Type="http://schemas.openxmlformats.org/officeDocument/2006/relationships/hyperlink" Target="https://aidantsconnect.beta.gouv.fr/static/guides_aidants_connect/Aidants%20Connect%20_%20Je-signe-un-mandat.pdf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535f2cd1f_0_0:notes"/>
          <p:cNvSpPr/>
          <p:nvPr>
            <p:ph idx="2" type="sldImg"/>
          </p:nvPr>
        </p:nvSpPr>
        <p:spPr>
          <a:xfrm>
            <a:off x="1885991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21535f2cd1f_0_0:notes"/>
          <p:cNvSpPr txBox="1"/>
          <p:nvPr>
            <p:ph idx="1" type="body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Possibilité de commencer ce chapitre avant le déjeuner selon le timing ? </a:t>
            </a:r>
            <a:endParaRPr/>
          </a:p>
        </p:txBody>
      </p:sp>
      <p:sp>
        <p:nvSpPr>
          <p:cNvPr id="71" name="Google Shape;71;g21535f2cd1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1535f2cd1f_0_6:notes"/>
          <p:cNvSpPr/>
          <p:nvPr>
            <p:ph idx="2" type="sldImg"/>
          </p:nvPr>
        </p:nvSpPr>
        <p:spPr>
          <a:xfrm>
            <a:off x="1885991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g21535f2cd1f_0_6:notes"/>
          <p:cNvSpPr txBox="1"/>
          <p:nvPr>
            <p:ph idx="1" type="body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21535f2cd1f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096d9ab7b3_0_40:notes"/>
          <p:cNvSpPr txBox="1"/>
          <p:nvPr>
            <p:ph idx="1" type="body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3096d9ab7b3_0_40:notes"/>
          <p:cNvSpPr/>
          <p:nvPr>
            <p:ph idx="2" type="sldImg"/>
          </p:nvPr>
        </p:nvSpPr>
        <p:spPr>
          <a:xfrm>
            <a:off x="1885991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96d9ab7b3_0_214:notes"/>
          <p:cNvSpPr/>
          <p:nvPr>
            <p:ph idx="2" type="sldImg"/>
          </p:nvPr>
        </p:nvSpPr>
        <p:spPr>
          <a:xfrm>
            <a:off x="28581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g3096d9ab7b3_0_214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"/>
              <a:t>https://www.youtube.com/watch?app=desktop&amp;v=WTHj_kQXnzs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535f2cd1f_0_58:notes"/>
          <p:cNvSpPr/>
          <p:nvPr>
            <p:ph idx="2" type="sldImg"/>
          </p:nvPr>
        </p:nvSpPr>
        <p:spPr>
          <a:xfrm>
            <a:off x="1885991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21535f2cd1f_0_58:notes"/>
          <p:cNvSpPr txBox="1"/>
          <p:nvPr>
            <p:ph idx="1" type="body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" sz="1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 “Aidants Connect : les aspects juridiques du tiers de confiance”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"/>
              <a:t>https://www.youtube.com/watch?v=ihsm-36I-fE&amp;t=13s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21535f2cd1f_0_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535f2cd1f_0_67:notes"/>
          <p:cNvSpPr/>
          <p:nvPr>
            <p:ph idx="2" type="sldImg"/>
          </p:nvPr>
        </p:nvSpPr>
        <p:spPr>
          <a:xfrm>
            <a:off x="1885991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21535f2cd1f_0_67:notes"/>
          <p:cNvSpPr txBox="1"/>
          <p:nvPr>
            <p:ph idx="1" type="body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1535f2cd1f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1535f2cd1f_0_77:notes"/>
          <p:cNvSpPr/>
          <p:nvPr>
            <p:ph idx="2" type="sldImg"/>
          </p:nvPr>
        </p:nvSpPr>
        <p:spPr>
          <a:xfrm>
            <a:off x="1885991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21535f2cd1f_0_77:notes"/>
          <p:cNvSpPr txBox="1"/>
          <p:nvPr>
            <p:ph idx="1" type="body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Montrer un </a:t>
            </a:r>
            <a:r>
              <a:rPr b="0" i="0" lang="fr" sz="1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exemple de mandat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Ressource :  </a:t>
            </a:r>
            <a:r>
              <a:rPr b="0" i="0" lang="fr" sz="1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 signature de mandat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21535f2cd1f_0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1535f2cd1f_0_88:notes"/>
          <p:cNvSpPr/>
          <p:nvPr>
            <p:ph idx="2" type="sldImg"/>
          </p:nvPr>
        </p:nvSpPr>
        <p:spPr>
          <a:xfrm>
            <a:off x="1885991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21535f2cd1f_0_88:notes"/>
          <p:cNvSpPr txBox="1"/>
          <p:nvPr>
            <p:ph idx="1" type="body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21535f2cd1f_0_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01">
  <p:cSld name="TRANSITION 01">
    <p:bg>
      <p:bgPr>
        <a:solidFill>
          <a:srgbClr val="35EC9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>
            <a:off x="930526" y="2576905"/>
            <a:ext cx="9285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878" y="2"/>
            <a:ext cx="1588246" cy="83380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197644" y="4834347"/>
            <a:ext cx="52215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0" spcFirstLastPara="1" rIns="62200" wrap="square" tIns="311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b="0" i="0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0" i="0" sz="700"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0" i="0" sz="700">
                <a:latin typeface="Poppins"/>
                <a:ea typeface="Poppins"/>
                <a:cs typeface="Poppins"/>
                <a:sym typeface="Poppins"/>
              </a:defRPr>
            </a:lvl5pPr>
            <a:lvl6pPr indent="-3048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indent="-3048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indent="-3048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indent="-3048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794143" y="1685435"/>
            <a:ext cx="31731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  <a:defRPr b="0" i="0" sz="6600">
                <a:latin typeface="Poppins Thin"/>
                <a:ea typeface="Poppins Thin"/>
                <a:cs typeface="Poppins Thin"/>
                <a:sym typeface="Poppins Thin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2pPr>
            <a:lvl3pPr indent="-3048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3pPr>
            <a:lvl4pPr indent="-3048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4pPr>
            <a:lvl5pPr indent="-3048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5pPr>
            <a:lvl6pPr indent="-3048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indent="-3048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indent="-3048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indent="-3048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846229" y="2699228"/>
            <a:ext cx="6020700" cy="16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i="0" sz="2400">
                <a:latin typeface="Poppins"/>
                <a:ea typeface="Poppins"/>
                <a:cs typeface="Poppins"/>
                <a:sym typeface="Poppins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2pPr>
            <a:lvl3pPr indent="-3048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3pPr>
            <a:lvl4pPr indent="-3048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4pPr>
            <a:lvl5pPr indent="-3048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5pPr>
            <a:lvl6pPr indent="-3048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indent="-3048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indent="-3048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indent="-3048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56" name="Google Shape;56;p13"/>
          <p:cNvSpPr/>
          <p:nvPr/>
        </p:nvSpPr>
        <p:spPr>
          <a:xfrm rot="-5400000">
            <a:off x="8584426" y="4612483"/>
            <a:ext cx="226200" cy="4977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>
              <a:alpha val="80000"/>
            </a:scheme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1100" lIns="62200" spcFirstLastPara="1" rIns="62200" wrap="square" tIns="31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C8A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6866827" y="47291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TEXTE">
  <p:cSld name="CONTENU TEXT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2"/>
            <a:ext cx="1620000" cy="83380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550185" y="810707"/>
            <a:ext cx="80436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i="0" sz="2400">
                <a:latin typeface="Poppins"/>
                <a:ea typeface="Poppins"/>
                <a:cs typeface="Poppins"/>
                <a:sym typeface="Poppins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2pPr>
            <a:lvl3pPr indent="-3048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3pPr>
            <a:lvl4pPr indent="-3048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4pPr>
            <a:lvl5pPr indent="-3048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5pPr>
            <a:lvl6pPr indent="-3048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indent="-3048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indent="-3048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indent="-3048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550187" y="1721965"/>
            <a:ext cx="8043600" cy="28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i="0" sz="900"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2pPr>
            <a:lvl3pPr indent="-3048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3pPr>
            <a:lvl4pPr indent="-3048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4pPr>
            <a:lvl5pPr indent="-3048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5pPr>
            <a:lvl6pPr indent="-3048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indent="-3048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indent="-3048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indent="-3048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62" name="Google Shape;62;p14"/>
          <p:cNvSpPr/>
          <p:nvPr/>
        </p:nvSpPr>
        <p:spPr>
          <a:xfrm rot="-5400000">
            <a:off x="8584426" y="4612483"/>
            <a:ext cx="226200" cy="49770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>
              <a:alpha val="80000"/>
            </a:scheme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1100" lIns="62200" spcFirstLastPara="1" rIns="62200" wrap="square" tIns="31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5C8A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6866827" y="47291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4" name="Google Shape;64;p14"/>
          <p:cNvSpPr txBox="1"/>
          <p:nvPr>
            <p:ph idx="3" type="body"/>
          </p:nvPr>
        </p:nvSpPr>
        <p:spPr>
          <a:xfrm>
            <a:off x="197644" y="4834347"/>
            <a:ext cx="52215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0" spcFirstLastPara="1" rIns="62200" wrap="square" tIns="311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b="0" i="0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0" i="0" sz="700"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0" i="0" sz="700">
                <a:latin typeface="Poppins"/>
                <a:ea typeface="Poppins"/>
                <a:cs typeface="Poppins"/>
                <a:sym typeface="Poppins"/>
              </a:defRPr>
            </a:lvl5pPr>
            <a:lvl6pPr indent="-3048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indent="-3048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indent="-3048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indent="-3048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4" type="body"/>
          </p:nvPr>
        </p:nvSpPr>
        <p:spPr>
          <a:xfrm>
            <a:off x="7058745" y="226662"/>
            <a:ext cx="3120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0" spcFirstLastPara="1" rIns="48975" wrap="square" tIns="31100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0" i="0" sz="700"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0" i="0" sz="700">
                <a:latin typeface="Poppins"/>
                <a:ea typeface="Poppins"/>
                <a:cs typeface="Poppins"/>
                <a:sym typeface="Poppins"/>
              </a:defRPr>
            </a:lvl5pPr>
            <a:lvl6pPr indent="-3048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indent="-3048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indent="-3048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indent="-3048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/>
        </p:txBody>
      </p:sp>
      <p:cxnSp>
        <p:nvCxnSpPr>
          <p:cNvPr id="66" name="Google Shape;66;p14"/>
          <p:cNvCxnSpPr/>
          <p:nvPr/>
        </p:nvCxnSpPr>
        <p:spPr>
          <a:xfrm>
            <a:off x="7388453" y="320185"/>
            <a:ext cx="54000" cy="0"/>
          </a:xfrm>
          <a:prstGeom prst="straightConnector1">
            <a:avLst/>
          </a:prstGeom>
          <a:noFill/>
          <a:ln cap="flat" cmpd="sng" w="15875">
            <a:solidFill>
              <a:srgbClr val="35EC9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14"/>
          <p:cNvSpPr txBox="1"/>
          <p:nvPr>
            <p:ph idx="5" type="body"/>
          </p:nvPr>
        </p:nvSpPr>
        <p:spPr>
          <a:xfrm>
            <a:off x="7461767" y="226661"/>
            <a:ext cx="14844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48975" spcFirstLastPara="1" rIns="62200" wrap="square" tIns="311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Poppins"/>
                <a:ea typeface="Poppins"/>
                <a:cs typeface="Poppins"/>
                <a:sym typeface="Poppins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i="0" sz="800">
                <a:latin typeface="Poppins"/>
                <a:ea typeface="Poppins"/>
                <a:cs typeface="Poppins"/>
                <a:sym typeface="Poppins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0" i="0" sz="700">
                <a:latin typeface="Poppins"/>
                <a:ea typeface="Poppins"/>
                <a:cs typeface="Poppins"/>
                <a:sym typeface="Poppins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0" i="0" sz="700">
                <a:latin typeface="Poppins"/>
                <a:ea typeface="Poppins"/>
                <a:cs typeface="Poppins"/>
                <a:sym typeface="Poppins"/>
              </a:defRPr>
            </a:lvl5pPr>
            <a:lvl6pPr indent="-3048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/>
            </a:lvl6pPr>
            <a:lvl7pPr indent="-3048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/>
            </a:lvl7pPr>
            <a:lvl8pPr indent="-3048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/>
            </a:lvl8pPr>
            <a:lvl9pPr indent="-3048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hyperlink" Target="https://www.youtube.com/watch?v=SVv6AojPfLg" TargetMode="External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ihsm-36I-fE&amp;t=13s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aidantsconnect.beta.gouv.fr/static/guides_aidants_connect/Exemple%20de%20mandat%20Aidants%20Connect_french.pdf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idantsconnect.beta.gouv.fr/static/guides_aidants_connect/Aidants%20Connect_Charte-aidants.pdf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idx="2" type="body"/>
          </p:nvPr>
        </p:nvSpPr>
        <p:spPr>
          <a:xfrm>
            <a:off x="794143" y="1685435"/>
            <a:ext cx="31731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6600"/>
              <a:buNone/>
            </a:pPr>
            <a:r>
              <a:rPr lang="fr"/>
              <a:t>03</a:t>
            </a:r>
            <a:endParaRPr/>
          </a:p>
        </p:txBody>
      </p:sp>
      <p:sp>
        <p:nvSpPr>
          <p:cNvPr id="74" name="Google Shape;74;p15"/>
          <p:cNvSpPr txBox="1"/>
          <p:nvPr>
            <p:ph idx="3" type="body"/>
          </p:nvPr>
        </p:nvSpPr>
        <p:spPr>
          <a:xfrm>
            <a:off x="846229" y="2699228"/>
            <a:ext cx="6020700" cy="16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fr" sz="2400">
                <a:latin typeface="Dosis"/>
                <a:ea typeface="Dosis"/>
                <a:cs typeface="Dosis"/>
                <a:sym typeface="Dosis"/>
              </a:rPr>
              <a:t>Sécuriser ses accompagnements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234901" y="1382070"/>
            <a:ext cx="4582200" cy="3067800"/>
          </a:xfrm>
          <a:prstGeom prst="roundRect">
            <a:avLst>
              <a:gd fmla="val 5533" name="adj"/>
            </a:avLst>
          </a:prstGeom>
          <a:solidFill>
            <a:schemeClr val="accent5">
              <a:alpha val="4980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Sécuriser ses accompagnements</a:t>
            </a:r>
            <a:endParaRPr sz="1000"/>
          </a:p>
        </p:txBody>
      </p:sp>
      <p:sp>
        <p:nvSpPr>
          <p:cNvPr id="81" name="Google Shape;81;p16"/>
          <p:cNvSpPr/>
          <p:nvPr/>
        </p:nvSpPr>
        <p:spPr>
          <a:xfrm>
            <a:off x="4981976" y="1382070"/>
            <a:ext cx="3942900" cy="3067800"/>
          </a:xfrm>
          <a:prstGeom prst="roundRect">
            <a:avLst>
              <a:gd fmla="val 5533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🡪"/>
            </a:pPr>
            <a:r>
              <a:rPr lang="fr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Identifier les niveaux de responsabilité selon les types d’accompagnements proposés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🡪"/>
            </a:pPr>
            <a:r>
              <a:rPr lang="fr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Définir la notion de mandat et pouvoir l’expliquer aux usagers</a:t>
            </a:r>
            <a:endParaRPr sz="1000"/>
          </a:p>
          <a:p>
            <a:pPr indent="-1270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270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🡪"/>
            </a:pPr>
            <a:r>
              <a:rPr lang="fr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Imaginer dans quels cas utiliser un mandat ?</a:t>
            </a:r>
            <a:endParaRPr sz="1000"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550185" y="810707"/>
            <a:ext cx="80436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fr"/>
              <a:t>Atelier</a:t>
            </a:r>
            <a:endParaRPr/>
          </a:p>
        </p:txBody>
      </p:sp>
      <p:sp>
        <p:nvSpPr>
          <p:cNvPr id="83" name="Google Shape;83;p16"/>
          <p:cNvSpPr txBox="1"/>
          <p:nvPr>
            <p:ph idx="4" type="body"/>
          </p:nvPr>
        </p:nvSpPr>
        <p:spPr>
          <a:xfrm>
            <a:off x="7058745" y="226662"/>
            <a:ext cx="3120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0" spcFirstLastPara="1" rIns="48975" wrap="square" tIns="311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000"/>
              <a:buNone/>
            </a:pPr>
            <a:r>
              <a:rPr lang="fr"/>
              <a:t>03</a:t>
            </a:r>
            <a:endParaRPr/>
          </a:p>
        </p:txBody>
      </p:sp>
      <p:sp>
        <p:nvSpPr>
          <p:cNvPr id="84" name="Google Shape;84;p16"/>
          <p:cNvSpPr txBox="1"/>
          <p:nvPr>
            <p:ph idx="5" type="body"/>
          </p:nvPr>
        </p:nvSpPr>
        <p:spPr>
          <a:xfrm>
            <a:off x="7461767" y="226661"/>
            <a:ext cx="14844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48975" spcFirstLastPara="1" rIns="62200" wrap="square" tIns="31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000"/>
              <a:buNone/>
            </a:pPr>
            <a:r>
              <a:rPr lang="fr"/>
              <a:t>Sécuriser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7808630" y="948649"/>
            <a:ext cx="11007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900">
                <a:solidFill>
                  <a:srgbClr val="3D4966"/>
                </a:solidFill>
                <a:latin typeface="Poppins"/>
                <a:ea typeface="Poppins"/>
                <a:cs typeface="Poppins"/>
                <a:sym typeface="Poppins"/>
              </a:rPr>
              <a:t>30 min</a:t>
            </a:r>
            <a:endParaRPr sz="1000"/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0658" y="907653"/>
            <a:ext cx="437972" cy="43797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>
            <p:ph idx="3" type="body"/>
          </p:nvPr>
        </p:nvSpPr>
        <p:spPr>
          <a:xfrm>
            <a:off x="197644" y="4834347"/>
            <a:ext cx="52215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0" spcFirstLastPara="1" rIns="62200" wrap="square" tIns="31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74329" y="551594"/>
            <a:ext cx="54726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fr"/>
              <a:t>La posture de médiation sociale</a:t>
            </a:r>
            <a:endParaRPr/>
          </a:p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4671973" y="3217659"/>
            <a:ext cx="1399800" cy="1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62200" spcFirstLastPara="1" rIns="62200" wrap="square" tIns="31100">
            <a:normAutofit lnSpcReduction="1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4787359" y="1275045"/>
            <a:ext cx="3941700" cy="1386900"/>
          </a:xfrm>
          <a:prstGeom prst="roundRect">
            <a:avLst>
              <a:gd fmla="val 5533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fr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 pas conserver les mots de passe</a:t>
            </a:r>
            <a:endParaRPr sz="1000"/>
          </a:p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fr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Impliquer au maximum l’usager</a:t>
            </a:r>
            <a:endParaRPr sz="1000"/>
          </a:p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fr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 pas signer à sa place</a:t>
            </a:r>
            <a:endParaRPr sz="1000"/>
          </a:p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fr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Solliciter la validation à chaque étape</a:t>
            </a:r>
            <a:endParaRPr sz="1000"/>
          </a:p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fr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S’assurer de la fiabilité des informations transmises</a:t>
            </a:r>
            <a:endParaRPr sz="1000"/>
          </a:p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fr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Utiliser le matériel adapté à la personne</a:t>
            </a:r>
            <a:endParaRPr sz="1000"/>
          </a:p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fr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…</a:t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4992" y="2156068"/>
            <a:ext cx="917647" cy="917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olice, capture d’écran, Bleu électrique&#10;&#10;Description générée automatiquement" id="96" name="Google Shape;9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3509" y="1330183"/>
            <a:ext cx="2269788" cy="12767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7"/>
          <p:cNvGrpSpPr/>
          <p:nvPr/>
        </p:nvGrpSpPr>
        <p:grpSpPr>
          <a:xfrm>
            <a:off x="1322370" y="3128149"/>
            <a:ext cx="6499479" cy="1547434"/>
            <a:chOff x="1166" y="290535"/>
            <a:chExt cx="9552438" cy="2274300"/>
          </a:xfrm>
        </p:grpSpPr>
        <p:sp>
          <p:nvSpPr>
            <p:cNvPr id="98" name="Google Shape;98;p17"/>
            <p:cNvSpPr/>
            <p:nvPr/>
          </p:nvSpPr>
          <p:spPr>
            <a:xfrm>
              <a:off x="1166" y="290535"/>
              <a:ext cx="2274300" cy="2274300"/>
            </a:xfrm>
            <a:prstGeom prst="ellipse">
              <a:avLst/>
            </a:prstGeom>
            <a:solidFill>
              <a:schemeClr val="accent4">
                <a:alpha val="49800"/>
              </a:scheme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2200" lIns="62200" spcFirstLastPara="1" rIns="62200" wrap="square" tIns="62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7"/>
            <p:cNvSpPr txBox="1"/>
            <p:nvPr/>
          </p:nvSpPr>
          <p:spPr>
            <a:xfrm>
              <a:off x="334247" y="623616"/>
              <a:ext cx="1608300" cy="160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00" lIns="85150" spcFirstLastPara="1" rIns="85150" wrap="square" tIns="12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 Light"/>
                <a:buNone/>
              </a:pPr>
              <a:r>
                <a:rPr b="1" lang="fr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Position de tiers </a:t>
              </a:r>
              <a:endParaRPr sz="1000"/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1820700" y="290535"/>
              <a:ext cx="2274300" cy="2274300"/>
            </a:xfrm>
            <a:prstGeom prst="ellipse">
              <a:avLst/>
            </a:prstGeom>
            <a:solidFill>
              <a:srgbClr val="93F316">
                <a:alpha val="4980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2200" lIns="62200" spcFirstLastPara="1" rIns="62200" wrap="square" tIns="62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7"/>
            <p:cNvSpPr txBox="1"/>
            <p:nvPr/>
          </p:nvSpPr>
          <p:spPr>
            <a:xfrm>
              <a:off x="2153781" y="623616"/>
              <a:ext cx="1608300" cy="160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00" lIns="85150" spcFirstLastPara="1" rIns="85150" wrap="square" tIns="12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 Light"/>
                <a:buNone/>
              </a:pPr>
              <a:r>
                <a:rPr b="1" lang="fr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Impartialité </a:t>
              </a:r>
              <a:endParaRPr sz="1000"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3640235" y="290535"/>
              <a:ext cx="2274300" cy="2274300"/>
            </a:xfrm>
            <a:prstGeom prst="ellipse">
              <a:avLst/>
            </a:prstGeom>
            <a:solidFill>
              <a:srgbClr val="2EE844">
                <a:alpha val="4980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2200" lIns="62200" spcFirstLastPara="1" rIns="62200" wrap="square" tIns="62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7"/>
            <p:cNvSpPr txBox="1"/>
            <p:nvPr/>
          </p:nvSpPr>
          <p:spPr>
            <a:xfrm>
              <a:off x="3973316" y="623616"/>
              <a:ext cx="1608300" cy="160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00" lIns="85150" spcFirstLastPara="1" rIns="85150" wrap="square" tIns="12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 Light"/>
                <a:buNone/>
              </a:pPr>
              <a:r>
                <a:rPr b="1" lang="fr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Responsabilité et autonomie des personnes en médiation sociale </a:t>
              </a:r>
              <a:endParaRPr sz="1000"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5459769" y="290535"/>
              <a:ext cx="2274300" cy="2274300"/>
            </a:xfrm>
            <a:prstGeom prst="ellipse">
              <a:avLst/>
            </a:prstGeom>
            <a:solidFill>
              <a:srgbClr val="44DEBE">
                <a:alpha val="4980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2200" lIns="62200" spcFirstLastPara="1" rIns="62200" wrap="square" tIns="62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7"/>
            <p:cNvSpPr txBox="1"/>
            <p:nvPr/>
          </p:nvSpPr>
          <p:spPr>
            <a:xfrm>
              <a:off x="5792850" y="623616"/>
              <a:ext cx="1608300" cy="160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00" lIns="85150" spcFirstLastPara="1" rIns="85150" wrap="square" tIns="12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 Light"/>
                <a:buNone/>
              </a:pPr>
              <a:r>
                <a:rPr b="1" lang="fr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Possibilité de refuser ou de se retirer d’une médiation sociale </a:t>
              </a:r>
              <a:endParaRPr sz="1000"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7279304" y="290535"/>
              <a:ext cx="2274300" cy="2274300"/>
            </a:xfrm>
            <a:prstGeom prst="ellipse">
              <a:avLst/>
            </a:prstGeom>
            <a:solidFill>
              <a:srgbClr val="5999D5">
                <a:alpha val="4980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2200" lIns="62200" spcFirstLastPara="1" rIns="62200" wrap="square" tIns="62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7"/>
            <p:cNvSpPr txBox="1"/>
            <p:nvPr/>
          </p:nvSpPr>
          <p:spPr>
            <a:xfrm>
              <a:off x="7612385" y="623616"/>
              <a:ext cx="1608300" cy="160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00" lIns="85150" spcFirstLastPara="1" rIns="85150" wrap="square" tIns="12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Poppins Light"/>
                <a:buNone/>
              </a:pPr>
              <a:r>
                <a:rPr b="1" lang="fr" sz="1000">
                  <a:solidFill>
                    <a:schemeClr val="dk1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Réflexion sur sa pratique professionnelle</a:t>
              </a:r>
              <a:endParaRPr sz="1000"/>
            </a:p>
          </p:txBody>
        </p:sp>
      </p:grpSp>
      <p:pic>
        <p:nvPicPr>
          <p:cNvPr id="108" name="Google Shape;10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5526" y="4636247"/>
            <a:ext cx="429934" cy="39619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>
            <p:ph idx="4" type="body"/>
          </p:nvPr>
        </p:nvSpPr>
        <p:spPr>
          <a:xfrm>
            <a:off x="7058745" y="226662"/>
            <a:ext cx="3120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0" spcFirstLastPara="1" rIns="48975" wrap="square" tIns="311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000"/>
              <a:buNone/>
            </a:pPr>
            <a:r>
              <a:rPr lang="fr"/>
              <a:t>02</a:t>
            </a:r>
            <a:endParaRPr/>
          </a:p>
        </p:txBody>
      </p:sp>
      <p:sp>
        <p:nvSpPr>
          <p:cNvPr id="110" name="Google Shape;110;p17"/>
          <p:cNvSpPr txBox="1"/>
          <p:nvPr>
            <p:ph idx="5" type="body"/>
          </p:nvPr>
        </p:nvSpPr>
        <p:spPr>
          <a:xfrm>
            <a:off x="7461767" y="226661"/>
            <a:ext cx="14844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48975" spcFirstLastPara="1" rIns="62200" wrap="square" tIns="31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000"/>
              <a:buNone/>
            </a:pPr>
            <a:r>
              <a:rPr lang="fr"/>
              <a:t>Accompagner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374329" y="551594"/>
            <a:ext cx="54726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fr"/>
              <a:t>Pourquoi utiliser un mandat ?</a:t>
            </a:r>
            <a:endParaRPr/>
          </a:p>
        </p:txBody>
      </p:sp>
      <p:sp>
        <p:nvSpPr>
          <p:cNvPr id="116" name="Google Shape;116;p18"/>
          <p:cNvSpPr txBox="1"/>
          <p:nvPr>
            <p:ph idx="3" type="body"/>
          </p:nvPr>
        </p:nvSpPr>
        <p:spPr>
          <a:xfrm>
            <a:off x="134471" y="3289224"/>
            <a:ext cx="3552600" cy="1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0" spcFirstLastPara="1" rIns="62200" wrap="square" tIns="31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600"/>
              <a:buNone/>
            </a:pPr>
            <a:r>
              <a:t/>
            </a:r>
            <a:endParaRPr/>
          </a:p>
        </p:txBody>
      </p:sp>
      <p:grpSp>
        <p:nvGrpSpPr>
          <p:cNvPr id="117" name="Google Shape;117;p18"/>
          <p:cNvGrpSpPr/>
          <p:nvPr/>
        </p:nvGrpSpPr>
        <p:grpSpPr>
          <a:xfrm>
            <a:off x="1064381" y="1509322"/>
            <a:ext cx="6549468" cy="1227986"/>
            <a:chOff x="0" y="12535"/>
            <a:chExt cx="9625908" cy="1804800"/>
          </a:xfrm>
        </p:grpSpPr>
        <p:sp>
          <p:nvSpPr>
            <p:cNvPr id="118" name="Google Shape;118;p18"/>
            <p:cNvSpPr/>
            <p:nvPr/>
          </p:nvSpPr>
          <p:spPr>
            <a:xfrm>
              <a:off x="0" y="12535"/>
              <a:ext cx="3008100" cy="1804800"/>
            </a:xfrm>
            <a:prstGeom prst="rect">
              <a:avLst/>
            </a:pr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2200" lIns="62200" spcFirstLastPara="1" rIns="62200" wrap="square" tIns="62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8"/>
            <p:cNvSpPr txBox="1"/>
            <p:nvPr/>
          </p:nvSpPr>
          <p:spPr>
            <a:xfrm>
              <a:off x="0" y="12535"/>
              <a:ext cx="3008100" cy="18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725" lIns="90725" spcFirstLastPara="1" rIns="90725" wrap="square" tIns="90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1" lang="fr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Sécurité / RGPD</a:t>
              </a:r>
              <a:endParaRPr sz="1000"/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3308904" y="12535"/>
              <a:ext cx="3008100" cy="1804800"/>
            </a:xfrm>
            <a:prstGeom prst="rect">
              <a:avLst/>
            </a:prstGeom>
            <a:solidFill>
              <a:srgbClr val="35EC9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2200" lIns="62200" spcFirstLastPara="1" rIns="62200" wrap="square" tIns="62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8"/>
            <p:cNvSpPr txBox="1"/>
            <p:nvPr/>
          </p:nvSpPr>
          <p:spPr>
            <a:xfrm>
              <a:off x="3308904" y="12535"/>
              <a:ext cx="3008100" cy="18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725" lIns="90725" spcFirstLastPara="1" rIns="90725" wrap="square" tIns="90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1" lang="fr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Responsabilité</a:t>
              </a:r>
              <a:endParaRPr sz="1000"/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6617808" y="12535"/>
              <a:ext cx="3008100" cy="1804800"/>
            </a:xfrm>
            <a:prstGeom prst="rect">
              <a:avLst/>
            </a:prstGeom>
            <a:solidFill>
              <a:srgbClr val="FF7BA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2200" lIns="62200" spcFirstLastPara="1" rIns="62200" wrap="square" tIns="622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8"/>
            <p:cNvSpPr txBox="1"/>
            <p:nvPr/>
          </p:nvSpPr>
          <p:spPr>
            <a:xfrm>
              <a:off x="6617808" y="12535"/>
              <a:ext cx="3008100" cy="18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0725" lIns="90725" spcFirstLastPara="1" rIns="90725" wrap="square" tIns="907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alibri"/>
                <a:buNone/>
              </a:pPr>
              <a:r>
                <a:rPr b="1" lang="fr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Autonomie</a:t>
              </a:r>
              <a:endParaRPr sz="1000"/>
            </a:p>
          </p:txBody>
        </p:sp>
      </p:grpSp>
      <p:sp>
        <p:nvSpPr>
          <p:cNvPr id="124" name="Google Shape;124;p18"/>
          <p:cNvSpPr/>
          <p:nvPr/>
        </p:nvSpPr>
        <p:spPr>
          <a:xfrm>
            <a:off x="1504945" y="2985638"/>
            <a:ext cx="5667900" cy="1494600"/>
          </a:xfrm>
          <a:prstGeom prst="roundRect">
            <a:avLst>
              <a:gd fmla="val 5533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921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fr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Vous renseignez les identifiants de l’usager ;</a:t>
            </a:r>
            <a:endParaRPr sz="1000"/>
          </a:p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fr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Vous complétez tout ou une partie d’un formulaire avec les données de l’usager ;</a:t>
            </a:r>
            <a:endParaRPr sz="1000"/>
          </a:p>
          <a:p>
            <a:pPr indent="-33655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</a:pPr>
            <a:r>
              <a:rPr lang="fr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Vous validez les données renseignées par l’usager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22225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oto Sans Symbols"/>
              <a:buChar char="🡪"/>
            </a:pPr>
            <a:r>
              <a:rPr lang="fr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S’assurer de la fiabilité des informations transmises</a:t>
            </a:r>
            <a:endParaRPr sz="1000"/>
          </a:p>
          <a:p>
            <a:pPr indent="-22225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Noto Sans Symbols"/>
              <a:buChar char="🡪"/>
            </a:pPr>
            <a:r>
              <a:rPr lang="fr" sz="1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Orienter vers un interlocuteur spécialisé si besoin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4120" y="3922666"/>
            <a:ext cx="917647" cy="91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948" y="1792451"/>
            <a:ext cx="592800" cy="592800"/>
          </a:xfrm>
          <a:prstGeom prst="ellipse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7" name="Google Shape;127;p18"/>
          <p:cNvSpPr txBox="1"/>
          <p:nvPr>
            <p:ph idx="4" type="body"/>
          </p:nvPr>
        </p:nvSpPr>
        <p:spPr>
          <a:xfrm>
            <a:off x="7058745" y="226662"/>
            <a:ext cx="3120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0" spcFirstLastPara="1" rIns="48975" wrap="square" tIns="311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000"/>
              <a:buNone/>
            </a:pPr>
            <a:r>
              <a:rPr lang="fr"/>
              <a:t>02</a:t>
            </a:r>
            <a:endParaRPr/>
          </a:p>
        </p:txBody>
      </p:sp>
      <p:sp>
        <p:nvSpPr>
          <p:cNvPr id="128" name="Google Shape;128;p18"/>
          <p:cNvSpPr txBox="1"/>
          <p:nvPr>
            <p:ph idx="5" type="body"/>
          </p:nvPr>
        </p:nvSpPr>
        <p:spPr>
          <a:xfrm>
            <a:off x="7461767" y="226661"/>
            <a:ext cx="14844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48975" spcFirstLastPara="1" rIns="62200" wrap="square" tIns="31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000"/>
              <a:buNone/>
            </a:pPr>
            <a:r>
              <a:rPr lang="fr"/>
              <a:t>Accompagner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550185" y="810707"/>
            <a:ext cx="80436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fr"/>
              <a:t>Le statut juridique de l’aidant</a:t>
            </a:r>
            <a:endParaRPr/>
          </a:p>
        </p:txBody>
      </p:sp>
      <p:sp>
        <p:nvSpPr>
          <p:cNvPr id="135" name="Google Shape;135;p19"/>
          <p:cNvSpPr txBox="1"/>
          <p:nvPr>
            <p:ph idx="4" type="body"/>
          </p:nvPr>
        </p:nvSpPr>
        <p:spPr>
          <a:xfrm>
            <a:off x="7058745" y="226662"/>
            <a:ext cx="3120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0" spcFirstLastPara="1" rIns="48975" wrap="square" tIns="311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000"/>
              <a:buNone/>
            </a:pPr>
            <a:r>
              <a:rPr lang="fr"/>
              <a:t>03</a:t>
            </a:r>
            <a:endParaRPr/>
          </a:p>
        </p:txBody>
      </p:sp>
      <p:sp>
        <p:nvSpPr>
          <p:cNvPr id="136" name="Google Shape;136;p19"/>
          <p:cNvSpPr txBox="1"/>
          <p:nvPr>
            <p:ph idx="5" type="body"/>
          </p:nvPr>
        </p:nvSpPr>
        <p:spPr>
          <a:xfrm>
            <a:off x="7461767" y="226661"/>
            <a:ext cx="14844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48975" spcFirstLastPara="1" rIns="62200" wrap="square" tIns="31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000"/>
              <a:buNone/>
            </a:pPr>
            <a:r>
              <a:rPr lang="fr"/>
              <a:t>Sécuriser</a:t>
            </a:r>
            <a:endParaRPr/>
          </a:p>
        </p:txBody>
      </p:sp>
      <p:sp>
        <p:nvSpPr>
          <p:cNvPr id="137" name="Google Shape;137;p19"/>
          <p:cNvSpPr txBox="1"/>
          <p:nvPr>
            <p:ph idx="3" type="body"/>
          </p:nvPr>
        </p:nvSpPr>
        <p:spPr>
          <a:xfrm>
            <a:off x="197644" y="4834347"/>
            <a:ext cx="52215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0" spcFirstLastPara="1" rIns="62200" wrap="square" tIns="31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600"/>
              <a:buNone/>
            </a:pPr>
            <a:r>
              <a:t/>
            </a:r>
            <a:endParaRPr/>
          </a:p>
        </p:txBody>
      </p:sp>
      <p:pic>
        <p:nvPicPr>
          <p:cNvPr id="138" name="Google Shape;138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0746" y="1125835"/>
            <a:ext cx="6188975" cy="3708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550185" y="810707"/>
            <a:ext cx="80436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fr"/>
              <a:t>Le mandat</a:t>
            </a:r>
            <a:endParaRPr/>
          </a:p>
        </p:txBody>
      </p:sp>
      <p:sp>
        <p:nvSpPr>
          <p:cNvPr id="145" name="Google Shape;145;p20"/>
          <p:cNvSpPr txBox="1"/>
          <p:nvPr>
            <p:ph idx="4" type="body"/>
          </p:nvPr>
        </p:nvSpPr>
        <p:spPr>
          <a:xfrm>
            <a:off x="7058745" y="226662"/>
            <a:ext cx="3120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0" spcFirstLastPara="1" rIns="48975" wrap="square" tIns="311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000"/>
              <a:buNone/>
            </a:pPr>
            <a:r>
              <a:rPr lang="fr"/>
              <a:t>03</a:t>
            </a:r>
            <a:endParaRPr/>
          </a:p>
        </p:txBody>
      </p:sp>
      <p:sp>
        <p:nvSpPr>
          <p:cNvPr id="146" name="Google Shape;146;p20"/>
          <p:cNvSpPr txBox="1"/>
          <p:nvPr>
            <p:ph idx="5" type="body"/>
          </p:nvPr>
        </p:nvSpPr>
        <p:spPr>
          <a:xfrm>
            <a:off x="7461767" y="226661"/>
            <a:ext cx="14844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48975" spcFirstLastPara="1" rIns="62200" wrap="square" tIns="31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000"/>
              <a:buNone/>
            </a:pPr>
            <a:r>
              <a:rPr lang="fr"/>
              <a:t>Sécuriser</a:t>
            </a:r>
            <a:endParaRPr/>
          </a:p>
        </p:txBody>
      </p:sp>
      <p:sp>
        <p:nvSpPr>
          <p:cNvPr id="147" name="Google Shape;147;p20"/>
          <p:cNvSpPr txBox="1"/>
          <p:nvPr>
            <p:ph idx="3" type="body"/>
          </p:nvPr>
        </p:nvSpPr>
        <p:spPr>
          <a:xfrm>
            <a:off x="197644" y="4834347"/>
            <a:ext cx="52215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0" spcFirstLastPara="1" rIns="62200" wrap="square" tIns="31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600"/>
              <a:buNone/>
            </a:pPr>
            <a:r>
              <a:t/>
            </a:r>
            <a:endParaRPr/>
          </a:p>
        </p:txBody>
      </p:sp>
      <p:pic>
        <p:nvPicPr>
          <p:cNvPr id="148" name="Google Shape;148;p2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-800" l="-380" r="380" t="800"/>
          <a:stretch/>
        </p:blipFill>
        <p:spPr>
          <a:xfrm>
            <a:off x="4675499" y="479969"/>
            <a:ext cx="3281086" cy="461660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/>
          <p:nvPr/>
        </p:nvSpPr>
        <p:spPr>
          <a:xfrm>
            <a:off x="637303" y="1540575"/>
            <a:ext cx="3535500" cy="2546100"/>
          </a:xfrm>
          <a:prstGeom prst="roundRect">
            <a:avLst>
              <a:gd fmla="val 5533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62200" lIns="62200" spcFirstLastPara="1" rIns="62200" wrap="square" tIns="62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«</a:t>
            </a:r>
            <a:r>
              <a:rPr lang="fr"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 Le mandat est le </a:t>
            </a:r>
            <a:r>
              <a:rPr b="1" lang="fr" sz="1400">
                <a:solidFill>
                  <a:srgbClr val="CE0033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contrat</a:t>
            </a:r>
            <a:r>
              <a:rPr lang="fr"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 par lequel une personne, le </a:t>
            </a:r>
            <a:r>
              <a:rPr b="1" lang="fr" sz="1400">
                <a:solidFill>
                  <a:srgbClr val="CE0033"/>
                </a:solidFill>
                <a:latin typeface="Poppins Light"/>
                <a:ea typeface="Poppins Light"/>
                <a:cs typeface="Poppins Light"/>
                <a:sym typeface="Poppins Light"/>
              </a:rPr>
              <a:t>mandant</a:t>
            </a:r>
            <a:r>
              <a:rPr lang="fr"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, donne pouvoir à une autre, le </a:t>
            </a:r>
            <a:r>
              <a:rPr b="1" lang="fr" sz="1400">
                <a:solidFill>
                  <a:srgbClr val="CE0033"/>
                </a:solidFill>
                <a:latin typeface="Poppins Light"/>
                <a:ea typeface="Poppins Light"/>
                <a:cs typeface="Poppins Light"/>
                <a:sym typeface="Poppins Light"/>
              </a:rPr>
              <a:t>mandataire</a:t>
            </a:r>
            <a:r>
              <a:rPr lang="fr" sz="14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, de conclure en son nom et pour son compte un ou plusieurs actes juridiques avec un tiers. »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1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Dalloz, 2021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550185" y="810707"/>
            <a:ext cx="80436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fr"/>
              <a:t>Le mandat</a:t>
            </a:r>
            <a:endParaRPr/>
          </a:p>
        </p:txBody>
      </p:sp>
      <p:sp>
        <p:nvSpPr>
          <p:cNvPr id="156" name="Google Shape;156;p21"/>
          <p:cNvSpPr txBox="1"/>
          <p:nvPr>
            <p:ph idx="4" type="body"/>
          </p:nvPr>
        </p:nvSpPr>
        <p:spPr>
          <a:xfrm>
            <a:off x="7058745" y="226662"/>
            <a:ext cx="3120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0" spcFirstLastPara="1" rIns="48975" wrap="square" tIns="311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000"/>
              <a:buNone/>
            </a:pPr>
            <a:r>
              <a:rPr lang="fr"/>
              <a:t>03</a:t>
            </a:r>
            <a:endParaRPr/>
          </a:p>
        </p:txBody>
      </p:sp>
      <p:sp>
        <p:nvSpPr>
          <p:cNvPr id="157" name="Google Shape;157;p21"/>
          <p:cNvSpPr txBox="1"/>
          <p:nvPr>
            <p:ph idx="5" type="body"/>
          </p:nvPr>
        </p:nvSpPr>
        <p:spPr>
          <a:xfrm>
            <a:off x="7461767" y="226661"/>
            <a:ext cx="14844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48975" spcFirstLastPara="1" rIns="62200" wrap="square" tIns="31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000"/>
              <a:buNone/>
            </a:pPr>
            <a:r>
              <a:rPr lang="fr"/>
              <a:t>Sécuriser</a:t>
            </a:r>
            <a:endParaRPr/>
          </a:p>
        </p:txBody>
      </p:sp>
      <p:sp>
        <p:nvSpPr>
          <p:cNvPr id="158" name="Google Shape;158;p21"/>
          <p:cNvSpPr txBox="1"/>
          <p:nvPr>
            <p:ph idx="3" type="body"/>
          </p:nvPr>
        </p:nvSpPr>
        <p:spPr>
          <a:xfrm>
            <a:off x="197644" y="4834347"/>
            <a:ext cx="52215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0" spcFirstLastPara="1" rIns="62200" wrap="square" tIns="31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600"/>
              <a:buNone/>
            </a:pPr>
            <a:r>
              <a:t/>
            </a:r>
            <a:endParaRPr/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477" y="1320582"/>
            <a:ext cx="2448834" cy="300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8456" y="1151612"/>
            <a:ext cx="2553899" cy="294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5502" y="733278"/>
            <a:ext cx="2187092" cy="378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idx="1" type="body"/>
          </p:nvPr>
        </p:nvSpPr>
        <p:spPr>
          <a:xfrm>
            <a:off x="550185" y="810707"/>
            <a:ext cx="80436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62200" spcFirstLastPara="1" rIns="62200" wrap="square" tIns="31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fr"/>
              <a:t>La charte de l’aidant</a:t>
            </a:r>
            <a:endParaRPr/>
          </a:p>
        </p:txBody>
      </p:sp>
      <p:sp>
        <p:nvSpPr>
          <p:cNvPr id="168" name="Google Shape;168;p22"/>
          <p:cNvSpPr txBox="1"/>
          <p:nvPr>
            <p:ph idx="4" type="body"/>
          </p:nvPr>
        </p:nvSpPr>
        <p:spPr>
          <a:xfrm>
            <a:off x="7058745" y="226662"/>
            <a:ext cx="3120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0" spcFirstLastPara="1" rIns="48975" wrap="square" tIns="311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000"/>
              <a:buNone/>
            </a:pPr>
            <a:r>
              <a:rPr lang="fr"/>
              <a:t>03</a:t>
            </a:r>
            <a:endParaRPr/>
          </a:p>
        </p:txBody>
      </p:sp>
      <p:sp>
        <p:nvSpPr>
          <p:cNvPr id="169" name="Google Shape;169;p22"/>
          <p:cNvSpPr txBox="1"/>
          <p:nvPr>
            <p:ph idx="5" type="body"/>
          </p:nvPr>
        </p:nvSpPr>
        <p:spPr>
          <a:xfrm>
            <a:off x="7461767" y="226661"/>
            <a:ext cx="14844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1100" lIns="48975" spcFirstLastPara="1" rIns="62200" wrap="square" tIns="31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000"/>
              <a:buNone/>
            </a:pPr>
            <a:r>
              <a:rPr lang="fr"/>
              <a:t>Sécuriser</a:t>
            </a:r>
            <a:endParaRPr/>
          </a:p>
        </p:txBody>
      </p:sp>
      <p:sp>
        <p:nvSpPr>
          <p:cNvPr id="170" name="Google Shape;170;p22"/>
          <p:cNvSpPr txBox="1"/>
          <p:nvPr>
            <p:ph idx="3" type="body"/>
          </p:nvPr>
        </p:nvSpPr>
        <p:spPr>
          <a:xfrm>
            <a:off x="197644" y="4834347"/>
            <a:ext cx="5221500" cy="2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1100" lIns="0" spcFirstLastPara="1" rIns="62200" wrap="square" tIns="311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600"/>
              <a:buNone/>
            </a:pPr>
            <a:r>
              <a:t/>
            </a:r>
            <a:endParaRPr/>
          </a:p>
        </p:txBody>
      </p:sp>
      <p:pic>
        <p:nvPicPr>
          <p:cNvPr id="171" name="Google Shape;171;p2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6890" t="0"/>
          <a:stretch/>
        </p:blipFill>
        <p:spPr>
          <a:xfrm>
            <a:off x="478683" y="1421632"/>
            <a:ext cx="4200912" cy="317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 rotWithShape="1">
          <a:blip r:embed="rId5">
            <a:alphaModFix/>
          </a:blip>
          <a:srcRect b="0" l="8547" r="12087" t="0"/>
          <a:stretch/>
        </p:blipFill>
        <p:spPr>
          <a:xfrm>
            <a:off x="4778613" y="1421631"/>
            <a:ext cx="4173398" cy="317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